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39"/>
  </p:notesMasterIdLst>
  <p:sldIdLst>
    <p:sldId id="268" r:id="rId2"/>
    <p:sldId id="309" r:id="rId3"/>
    <p:sldId id="306" r:id="rId4"/>
    <p:sldId id="307" r:id="rId5"/>
    <p:sldId id="311" r:id="rId6"/>
    <p:sldId id="308" r:id="rId7"/>
    <p:sldId id="312" r:id="rId8"/>
    <p:sldId id="304" r:id="rId9"/>
    <p:sldId id="305" r:id="rId10"/>
    <p:sldId id="319" r:id="rId11"/>
    <p:sldId id="297" r:id="rId12"/>
    <p:sldId id="280" r:id="rId13"/>
    <p:sldId id="283" r:id="rId14"/>
    <p:sldId id="289" r:id="rId15"/>
    <p:sldId id="298" r:id="rId16"/>
    <p:sldId id="295" r:id="rId17"/>
    <p:sldId id="296" r:id="rId18"/>
    <p:sldId id="286" r:id="rId19"/>
    <p:sldId id="287" r:id="rId20"/>
    <p:sldId id="316" r:id="rId21"/>
    <p:sldId id="322" r:id="rId22"/>
    <p:sldId id="292" r:id="rId23"/>
    <p:sldId id="313" r:id="rId24"/>
    <p:sldId id="320" r:id="rId25"/>
    <p:sldId id="321" r:id="rId26"/>
    <p:sldId id="323" r:id="rId27"/>
    <p:sldId id="325" r:id="rId28"/>
    <p:sldId id="324" r:id="rId29"/>
    <p:sldId id="326" r:id="rId30"/>
    <p:sldId id="315" r:id="rId31"/>
    <p:sldId id="317" r:id="rId32"/>
    <p:sldId id="318" r:id="rId33"/>
    <p:sldId id="282" r:id="rId34"/>
    <p:sldId id="310" r:id="rId35"/>
    <p:sldId id="301" r:id="rId36"/>
    <p:sldId id="302" r:id="rId37"/>
    <p:sldId id="30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C6FF"/>
    <a:srgbClr val="FF9F9A"/>
    <a:srgbClr val="FFB482"/>
    <a:srgbClr val="FF635B"/>
    <a:srgbClr val="57A7FF"/>
    <a:srgbClr val="A279FF"/>
    <a:srgbClr val="49E56A"/>
    <a:srgbClr val="D0BBFF"/>
    <a:srgbClr val="97F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8758" autoAdjust="0"/>
  </p:normalViewPr>
  <p:slideViewPr>
    <p:cSldViewPr snapToGrid="0">
      <p:cViewPr varScale="1">
        <p:scale>
          <a:sx n="98" d="100"/>
          <a:sy n="98" d="100"/>
        </p:scale>
        <p:origin x="106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Merge with outline?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0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9/2/2025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.jpeg"/><Relationship Id="rId9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deploying, visiting task sites, and returning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7808FEC-35E4-9123-7A69-8FDE3795980B}"/>
              </a:ext>
            </a:extLst>
          </p:cNvPr>
          <p:cNvGrpSpPr/>
          <p:nvPr/>
        </p:nvGrpSpPr>
        <p:grpSpPr>
          <a:xfrm>
            <a:off x="2862163" y="3422141"/>
            <a:ext cx="1840636" cy="1364654"/>
            <a:chOff x="2818958" y="3429000"/>
            <a:chExt cx="1840636" cy="1364654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41D83DE8-5D5C-AA3D-6D85-BA085C222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18958" y="4224213"/>
              <a:ext cx="529896" cy="569441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055F940-8CFA-BC67-7FD6-E6DF0941D899}"/>
                </a:ext>
              </a:extLst>
            </p:cNvPr>
            <p:cNvCxnSpPr>
              <a:cxnSpLocks/>
            </p:cNvCxnSpPr>
            <p:nvPr/>
          </p:nvCxnSpPr>
          <p:spPr>
            <a:xfrm>
              <a:off x="3852324" y="4202422"/>
              <a:ext cx="807270" cy="430169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205D648-9BCA-49CE-8814-2050B42EBC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2984" y="3429000"/>
              <a:ext cx="611144" cy="435066"/>
            </a:xfrm>
            <a:prstGeom prst="straightConnector1">
              <a:avLst/>
            </a:prstGeom>
            <a:ln w="28575">
              <a:solidFill>
                <a:srgbClr val="FFB482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776835-2397-4718-0D23-2989D4CD6EE9}"/>
                </a:ext>
              </a:extLst>
            </p:cNvPr>
            <p:cNvSpPr txBox="1"/>
            <p:nvPr/>
          </p:nvSpPr>
          <p:spPr>
            <a:xfrm>
              <a:off x="3414848" y="4045102"/>
              <a:ext cx="515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B482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leverage a hybrid centralized-decentralized network available in Mothership-Passenger systems to solve complex orienteering problems?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Passenger </a:t>
            </a:r>
            <a:r>
              <a:rPr lang="en-US" sz="2400" b="1" i="1" dirty="0">
                <a:cs typeface="Times New Roman" panose="02020603050405020304" pitchFamily="18" charset="0"/>
              </a:rPr>
              <a:t>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Use up-to-date local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Respond quickly to local disturbances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pPr algn="ctr"/>
            <a:r>
              <a:rPr lang="en-US" sz="2400" b="1" dirty="0">
                <a:cs typeface="Times New Roman" panose="02020603050405020304" pitchFamily="18" charset="0"/>
              </a:rPr>
              <a:t>Mothership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Use aggregated global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anose="02020603050405020304" pitchFamily="18" charset="0"/>
              </a:rPr>
              <a:t>Coordinate system-level actions</a:t>
            </a:r>
            <a:endParaRPr lang="en-US" sz="2000" b="1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3836031" y="170860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Decentralized Planning</a:t>
            </a:r>
          </a:p>
        </p:txBody>
      </p: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Centralized Planning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4157230" y="2162502"/>
            <a:ext cx="3877539" cy="239508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4164670" y="2162502"/>
            <a:ext cx="3877539" cy="239508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cs typeface="Times New Roman" panose="02020603050405020304" pitchFamily="18" charset="0"/>
                </a:rPr>
                <a:t>SimBRVNS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Dec-MCTS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rgbClr val="CFCF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DB2E53E-6D0F-D7DB-5B2D-F0A3D06BE124}"/>
              </a:ext>
            </a:extLst>
          </p:cNvPr>
          <p:cNvGrpSpPr/>
          <p:nvPr/>
        </p:nvGrpSpPr>
        <p:grpSpPr>
          <a:xfrm>
            <a:off x="1210646" y="1778155"/>
            <a:ext cx="3877539" cy="2395084"/>
            <a:chOff x="4234843" y="2028343"/>
            <a:chExt cx="3877539" cy="2395084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D6E737-F333-6910-3F3B-12533CAFC1E2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6453C6-52B1-4772-AC75-BA6B379A6FB3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cs typeface="Times New Roman" panose="02020603050405020304" pitchFamily="18" charset="0"/>
                </a:rPr>
                <a:t>SimBRVNS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72A3BE67-E4F5-394E-54FB-55861D25EE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C0BC0C32-B2A6-875F-AD30-260152076C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07BE7B14-AA0F-2F7D-F79B-092F94D727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393E743-AC22-4AAA-B4CB-06EAE9E653DE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65A0C1E-9C32-759D-21DD-F4E5B9DF29CD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710F31-09BA-20BC-F483-AF86D7893560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CAE23367-2662-B5B2-D894-DD02A3AED5E1}"/>
                </a:ext>
              </a:extLst>
            </p:cNvPr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3D7CD44-C370-7207-9C8F-D3C3C05DF26B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8D2F740-FC4E-68C3-FB80-DF86B5DF3029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139456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348154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B57A1B-E3EF-1C07-8D8F-63C80E922FBB}"/>
              </a:ext>
            </a:extLst>
          </p:cNvPr>
          <p:cNvSpPr/>
          <p:nvPr/>
        </p:nvSpPr>
        <p:spPr>
          <a:xfrm>
            <a:off x="7584877" y="2072207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208B8B-7EAE-4126-7341-90E24B5A0017}"/>
              </a:ext>
            </a:extLst>
          </p:cNvPr>
          <p:cNvSpPr/>
          <p:nvPr/>
        </p:nvSpPr>
        <p:spPr>
          <a:xfrm>
            <a:off x="9221488" y="2072206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7803206-8926-4886-791E-CBCB579FAF8A}"/>
              </a:ext>
            </a:extLst>
          </p:cNvPr>
          <p:cNvSpPr/>
          <p:nvPr/>
        </p:nvSpPr>
        <p:spPr>
          <a:xfrm>
            <a:off x="10845827" y="2072205"/>
            <a:ext cx="676473" cy="3012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83149" y="2837986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32989" y="1896781"/>
            <a:ext cx="0" cy="281600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77154"/>
            <a:ext cx="35869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/>
              <a:t>US Geological Survey (2000), Public Domain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C1C0-0711-ACEC-7A48-49307C14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Opt. Second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96DBF-AD62-F519-7BA9-420F3EF9C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0A2E0-43CF-6AB3-AC11-C3FCFB805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9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FC2D1-188D-9A50-5D81-C1C478ABB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53243-B850-AF32-E93C-ABF5079E1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Hybrid-Decentralized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1EC8E-4FE6-7B7C-9677-CE7CDC9E0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B0E36-0E50-E1FC-7423-5F3BEB93B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60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Passenger Robots with Multiple Objectives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coordinate and adapt multi-robot roles for dynamic, comms-constrained environments using a Mothership-Passenger system to execute complex tasks?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Mothership-Adapted Coordinated Passenger Specializations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ACE3F-1F57-1A31-57D1-64E8E6BDF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63498"/>
            <a:ext cx="35862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568DA-3425-83B4-FDF7-EFF18F69B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FED7-1742-6DE4-BC79-F343E5807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2235200"/>
            <a:ext cx="10454640" cy="2387600"/>
          </a:xfrm>
        </p:spPr>
        <p:txBody>
          <a:bodyPr anchor="ctr">
            <a:normAutofit/>
          </a:bodyPr>
          <a:lstStyle/>
          <a:p>
            <a:r>
              <a:rPr lang="en-US" sz="48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824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D5424-A18B-19C2-8434-EDC01B3BD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FC4BB-FE0D-E10F-2568-AE08D0A6E639}"/>
              </a:ext>
            </a:extLst>
          </p:cNvPr>
          <p:cNvSpPr/>
          <p:nvPr/>
        </p:nvSpPr>
        <p:spPr>
          <a:xfrm>
            <a:off x="9662160" y="5760720"/>
            <a:ext cx="252984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Contact: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6E939381-3FB6-FE4A-3894-543B922091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980" y="1180642"/>
            <a:ext cx="1633678" cy="1633678"/>
          </a:xfrm>
          <a:prstGeom prst="rect">
            <a:avLst/>
          </a:prstGeom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F17F-BD39-6F0C-94C2-7C93097473CD}"/>
              </a:ext>
            </a:extLst>
          </p:cNvPr>
          <p:cNvSpPr txBox="1"/>
          <p:nvPr/>
        </p:nvSpPr>
        <p:spPr>
          <a:xfrm>
            <a:off x="1182757" y="467139"/>
            <a:ext cx="34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List committee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How to best do these in slides?</a:t>
            </a:r>
          </a:p>
          <a:p>
            <a:pPr marL="0" indent="0">
              <a:buNone/>
            </a:pPr>
            <a:r>
              <a:rPr lang="en-US" dirty="0"/>
              <a:t>[1] Larter, Robert. (2022). Basal Melting, Roughness and Structural Integrity of Ice Shelves. Geophysical Research Letters. 49. 10.1029/2021GL097421.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with Marine 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77C91-56CE-17D4-3021-BDBA73535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Coordination in 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02ADD-A754-9F49-8152-6300B3213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Research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204A7-8245-B12B-9B00-27CA2FF09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44512-CFA6-03AF-D29A-5A18892C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AD573-5CAD-F3F5-601E-FB66DCFB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5C4B9-69FD-976F-BBD4-B7A99388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2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7133</TotalTime>
  <Words>1101</Words>
  <Application>Microsoft Office PowerPoint</Application>
  <PresentationFormat>Widescreen</PresentationFormat>
  <Paragraphs>223</Paragraphs>
  <Slides>37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Exploring with Marine Robots</vt:lpstr>
      <vt:lpstr>Mothership-Passenger Systems</vt:lpstr>
      <vt:lpstr>Coordination in Marine Mothership-Passenger Platforms</vt:lpstr>
      <vt:lpstr>Research Gap</vt:lpstr>
      <vt:lpstr>Contributions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Opt. Second Graph</vt:lpstr>
      <vt:lpstr>Hybrid-Decentralized Discussion</vt:lpstr>
      <vt:lpstr>PowerPoint Presentation</vt:lpstr>
      <vt:lpstr>Contribution 1 Publications</vt:lpstr>
      <vt:lpstr>Learning-Based Coordination for  Passenger Robots with Multiple Objectives</vt:lpstr>
      <vt:lpstr>Multi-Robot Coordination for Complex Tasks</vt:lpstr>
      <vt:lpstr>Decentralized, Role-Based Coordination</vt:lpstr>
      <vt:lpstr>PowerPoint Presentation</vt:lpstr>
      <vt:lpstr>Mothership-Adapted Coordinated Passenger Specializations</vt:lpstr>
      <vt:lpstr>PowerPoint Presentation</vt:lpstr>
      <vt:lpstr>Conclusions</vt:lpstr>
      <vt:lpstr>Thesis Summary</vt:lpstr>
      <vt:lpstr>Future Work</vt:lpstr>
      <vt:lpstr>PowerPoint Presentation</vt:lpstr>
      <vt:lpstr>Image References</vt:lpstr>
      <vt:lpstr>Marine Mothership-Passenger Platforms</vt:lpstr>
      <vt:lpstr>Marine Mothership-Passenger Platforms</vt:lpstr>
      <vt:lpstr>Gap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34</cp:revision>
  <dcterms:created xsi:type="dcterms:W3CDTF">2025-05-05T17:12:51Z</dcterms:created>
  <dcterms:modified xsi:type="dcterms:W3CDTF">2025-09-02T19:52:40Z</dcterms:modified>
</cp:coreProperties>
</file>